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caf83a8c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caf83a8c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caf83a8c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caf83a8c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caf83a8c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caf83a8c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caf83a8c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caf83a8c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caf83a8c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caf83a8c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f6744b0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f6744b0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f6744b0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f6744b0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f6744b04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f6744b04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f6744b04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f6744b0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f6744b04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f6744b04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caf83a8c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caf83a8c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caf83a8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caf83a8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caf83a8c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caf83a8c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24.png"/><Relationship Id="rId6" Type="http://schemas.openxmlformats.org/officeDocument/2006/relationships/image" Target="../media/image39.png"/><Relationship Id="rId7" Type="http://schemas.openxmlformats.org/officeDocument/2006/relationships/image" Target="../media/image29.png"/><Relationship Id="rId8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38.png"/><Relationship Id="rId7" Type="http://schemas.openxmlformats.org/officeDocument/2006/relationships/image" Target="../media/image27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 Healthcare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1: MIMIC III Visualization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0" y="1389592"/>
            <a:ext cx="2808000" cy="1999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4: Under the hood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Code Mappings for full codes and major categories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Map </a:t>
            </a:r>
            <a:r>
              <a:rPr lang="en"/>
              <a:t>category</a:t>
            </a:r>
            <a:r>
              <a:rPr lang="en"/>
              <a:t> Descriptions for each Code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Build a tree </a:t>
            </a:r>
            <a:r>
              <a:rPr lang="en"/>
              <a:t>hierarchy</a:t>
            </a:r>
            <a:r>
              <a:rPr lang="en"/>
              <a:t> of columns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Count diagnosis at each branch of the tree for %’s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Tree Map visualization utilizing the codes and %’s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275" y="178624"/>
            <a:ext cx="3804424" cy="17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2150" y="280050"/>
            <a:ext cx="2580525" cy="9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4300" y="2010425"/>
            <a:ext cx="2863201" cy="280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4700" y="3587300"/>
            <a:ext cx="4261301" cy="144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 with its hood popped up" id="136" name="Google Shape;13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7475" y="3641963"/>
            <a:ext cx="1331075" cy="13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561050"/>
            <a:ext cx="2808000" cy="7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Visualization: PyGal Library use for Vector Image outputs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PyGal </a:t>
            </a:r>
            <a:r>
              <a:rPr lang="en"/>
              <a:t>used for </a:t>
            </a:r>
            <a:r>
              <a:rPr b="1" lang="en"/>
              <a:t>Vector .svg outputs</a:t>
            </a:r>
            <a:r>
              <a:rPr lang="en"/>
              <a:t> of graphs (good for website building)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Compares </a:t>
            </a:r>
            <a:r>
              <a:rPr b="1" lang="en"/>
              <a:t>frequency of conditions</a:t>
            </a:r>
            <a:r>
              <a:rPr lang="en"/>
              <a:t> in patients who started in one unit, and were </a:t>
            </a:r>
            <a:r>
              <a:rPr b="1" lang="en"/>
              <a:t>transferred</a:t>
            </a:r>
            <a:r>
              <a:rPr lang="en"/>
              <a:t> to another unit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Helps </a:t>
            </a:r>
            <a:r>
              <a:rPr b="1" lang="en"/>
              <a:t>identify</a:t>
            </a:r>
            <a:r>
              <a:rPr lang="en"/>
              <a:t> possible conditions that </a:t>
            </a:r>
            <a:r>
              <a:rPr i="1" lang="en"/>
              <a:t>lead to </a:t>
            </a:r>
            <a:r>
              <a:rPr i="1" lang="en"/>
              <a:t>patients</a:t>
            </a:r>
            <a:r>
              <a:rPr i="1" lang="en"/>
              <a:t> </a:t>
            </a:r>
            <a:r>
              <a:rPr i="1" lang="en"/>
              <a:t>being</a:t>
            </a:r>
            <a:r>
              <a:rPr i="1" lang="en"/>
              <a:t> more likely to be transferred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be expanded to </a:t>
            </a:r>
            <a:r>
              <a:rPr b="1" lang="en"/>
              <a:t>N numbers of conditions</a:t>
            </a:r>
            <a:endParaRPr b="1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699" y="554125"/>
            <a:ext cx="5948251" cy="40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20 Conditions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Notice Some conditions are much more likely than others for transfers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be </a:t>
            </a:r>
            <a:r>
              <a:rPr lang="en"/>
              <a:t>further</a:t>
            </a:r>
            <a:r>
              <a:rPr lang="en"/>
              <a:t> explored with a heatmap and other graphs, </a:t>
            </a:r>
            <a:r>
              <a:rPr lang="en"/>
              <a:t>which</a:t>
            </a:r>
            <a:r>
              <a:rPr lang="en"/>
              <a:t> will be on the next slide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325" y="477225"/>
            <a:ext cx="5719500" cy="404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555600"/>
            <a:ext cx="2223000" cy="9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20 Conditions Heatmap And Frequency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389600"/>
            <a:ext cx="2290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Comparison of these conditions frequency in both the transferred population (left) and the full population (right)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Heatmap here shows frequency of certain complications, indicating Hypertension may be a commonality among transferred patients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175" y="152400"/>
            <a:ext cx="32368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554" y="152392"/>
            <a:ext cx="3236824" cy="483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 with its hood popped up"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9850" y="56900"/>
            <a:ext cx="2020076" cy="202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157475"/>
            <a:ext cx="2355600" cy="6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Code: </a:t>
            </a:r>
            <a:r>
              <a:rPr lang="en"/>
              <a:t>Under the Hood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856475"/>
            <a:ext cx="2355600" cy="3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Calculate condition frequencies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Select top N conditions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Recalculate and normalize frequencies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the final Bar Chart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Iterate through each </a:t>
            </a:r>
            <a:r>
              <a:rPr lang="en"/>
              <a:t>condition</a:t>
            </a:r>
            <a:r>
              <a:rPr lang="en"/>
              <a:t> adding in its frequency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Save as an SVG using PyGal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625" y="114476"/>
            <a:ext cx="3627249" cy="12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4525" y="1555249"/>
            <a:ext cx="5063976" cy="4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1413" y="2125092"/>
            <a:ext cx="3381176" cy="11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7650" y="3388520"/>
            <a:ext cx="4788049" cy="9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5201" y="4445277"/>
            <a:ext cx="6200325" cy="5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Visualization 1: Demo Data Marital Status by Gender And Ethnicity</a:t>
            </a:r>
            <a:endParaRPr sz="222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073" y="1072988"/>
            <a:ext cx="6529400" cy="29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11000" y="1204125"/>
            <a:ext cx="2228100" cy="3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Compares the </a:t>
            </a:r>
            <a:r>
              <a:rPr b="1" lang="en" sz="1200">
                <a:solidFill>
                  <a:schemeClr val="dk2"/>
                </a:solidFill>
              </a:rPr>
              <a:t>marital status</a:t>
            </a:r>
            <a:r>
              <a:rPr lang="en" sz="1200">
                <a:solidFill>
                  <a:schemeClr val="dk2"/>
                </a:solidFill>
              </a:rPr>
              <a:t> of </a:t>
            </a:r>
            <a:r>
              <a:rPr b="1" lang="en" sz="1200">
                <a:solidFill>
                  <a:schemeClr val="dk2"/>
                </a:solidFill>
              </a:rPr>
              <a:t>Women</a:t>
            </a:r>
            <a:r>
              <a:rPr lang="en" sz="1200">
                <a:solidFill>
                  <a:schemeClr val="dk2"/>
                </a:solidFill>
              </a:rPr>
              <a:t> and </a:t>
            </a:r>
            <a:r>
              <a:rPr b="1" lang="en" sz="1200">
                <a:solidFill>
                  <a:schemeClr val="dk2"/>
                </a:solidFill>
              </a:rPr>
              <a:t>Men</a:t>
            </a:r>
            <a:r>
              <a:rPr lang="en" sz="1200">
                <a:solidFill>
                  <a:schemeClr val="dk2"/>
                </a:solidFill>
              </a:rPr>
              <a:t> on the </a:t>
            </a:r>
            <a:r>
              <a:rPr b="1" lang="en" sz="1200">
                <a:solidFill>
                  <a:schemeClr val="dk2"/>
                </a:solidFill>
              </a:rPr>
              <a:t>Demo MIMIC III Data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Gives </a:t>
            </a:r>
            <a:r>
              <a:rPr b="1" lang="en" sz="1200">
                <a:solidFill>
                  <a:schemeClr val="dk2"/>
                </a:solidFill>
              </a:rPr>
              <a:t>ethnicity</a:t>
            </a:r>
            <a:r>
              <a:rPr lang="en" sz="1200">
                <a:solidFill>
                  <a:schemeClr val="dk2"/>
                </a:solidFill>
              </a:rPr>
              <a:t> of different groups using </a:t>
            </a:r>
            <a:r>
              <a:rPr b="1" lang="en" sz="1200">
                <a:solidFill>
                  <a:schemeClr val="dk2"/>
                </a:solidFill>
              </a:rPr>
              <a:t>Crosstabs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Dynamic Bar Chart sizing</a:t>
            </a:r>
            <a:r>
              <a:rPr lang="en" sz="1200">
                <a:solidFill>
                  <a:schemeClr val="dk2"/>
                </a:solidFill>
              </a:rPr>
              <a:t> based on number of individuals in each group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Color coding</a:t>
            </a:r>
            <a:r>
              <a:rPr lang="en" sz="1200">
                <a:solidFill>
                  <a:schemeClr val="dk2"/>
                </a:solidFill>
              </a:rPr>
              <a:t> across only ethnicity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Wider spacing</a:t>
            </a:r>
            <a:r>
              <a:rPr lang="en" sz="1200">
                <a:solidFill>
                  <a:schemeClr val="dk2"/>
                </a:solidFill>
              </a:rPr>
              <a:t> between pairs of similar </a:t>
            </a:r>
            <a:r>
              <a:rPr b="1" lang="en" sz="1200">
                <a:solidFill>
                  <a:schemeClr val="dk2"/>
                </a:solidFill>
              </a:rPr>
              <a:t>marital statuses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Visualization 1: Under the Hood</a:t>
            </a:r>
            <a:endParaRPr sz="222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017725"/>
            <a:ext cx="3617100" cy="3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 used Demo Data while </a:t>
            </a:r>
            <a:r>
              <a:rPr lang="en" sz="1000"/>
              <a:t>waiting</a:t>
            </a:r>
            <a:r>
              <a:rPr lang="en" sz="1000"/>
              <a:t> for the full dataset to download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Data Preparation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Splits dataset into distinct male and female datasets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Creates Crosstab to store ethnicity information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Bar Positioning Logic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Alternating positions for male and female bars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Separate</a:t>
            </a:r>
            <a:r>
              <a:rPr lang="en" sz="1000"/>
              <a:t> marital status groups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Stacked Bar Creation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Bottom keeps track of where to start next bar in the stack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Each Ethnicity plotted on top of previous bar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Only plot non-zero values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Legend handling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Use a dictionary for distinct Ethnicity-Bar Pairs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Color Consistency maintained across all bars</a:t>
            </a:r>
            <a:endParaRPr sz="10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425" y="418648"/>
            <a:ext cx="3791524" cy="7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8800" y="1307344"/>
            <a:ext cx="4727800" cy="9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1379" y="2352312"/>
            <a:ext cx="3745620" cy="12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5425" y="3711500"/>
            <a:ext cx="3443100" cy="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346825"/>
            <a:ext cx="8629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Visualization 2: Bubble Graph of Mortality Rate by Age Group</a:t>
            </a:r>
            <a:endParaRPr sz="22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050" y="1102525"/>
            <a:ext cx="5684499" cy="40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Data is sourced from the </a:t>
            </a:r>
            <a:r>
              <a:rPr b="1" lang="en" sz="1000"/>
              <a:t>restricted MIMIC III Dataset,</a:t>
            </a:r>
            <a:r>
              <a:rPr lang="en" sz="1000"/>
              <a:t> rather than the Demo dataset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X-axis</a:t>
            </a:r>
            <a:r>
              <a:rPr lang="en" sz="1000"/>
              <a:t> is split up by the </a:t>
            </a:r>
            <a:r>
              <a:rPr b="1" lang="en" sz="1000"/>
              <a:t>age groups</a:t>
            </a:r>
            <a:r>
              <a:rPr lang="en" sz="1000"/>
              <a:t>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Y-axis</a:t>
            </a:r>
            <a:r>
              <a:rPr lang="en" sz="1000"/>
              <a:t> is the </a:t>
            </a:r>
            <a:r>
              <a:rPr b="1" lang="en" sz="1000"/>
              <a:t>calculated </a:t>
            </a:r>
            <a:r>
              <a:rPr b="1" lang="en" sz="1000"/>
              <a:t>mortality</a:t>
            </a:r>
            <a:r>
              <a:rPr b="1" lang="en" sz="1000"/>
              <a:t> rate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Colors</a:t>
            </a:r>
            <a:r>
              <a:rPr lang="en" sz="1000"/>
              <a:t> are determined by the </a:t>
            </a:r>
            <a:r>
              <a:rPr b="1" lang="en" sz="1000"/>
              <a:t>calculated mortality rate</a:t>
            </a:r>
            <a:r>
              <a:rPr lang="en" sz="1000"/>
              <a:t>, with low rates (near 0%) being </a:t>
            </a:r>
            <a:r>
              <a:rPr b="1" lang="en" sz="1000">
                <a:highlight>
                  <a:srgbClr val="C9DAF8"/>
                </a:highlight>
              </a:rPr>
              <a:t>blue for low risk</a:t>
            </a:r>
            <a:r>
              <a:rPr lang="en" sz="1000"/>
              <a:t>, and </a:t>
            </a:r>
            <a:r>
              <a:rPr lang="en" sz="1000"/>
              <a:t>high</a:t>
            </a:r>
            <a:r>
              <a:rPr lang="en" sz="1000"/>
              <a:t> rates (nearing 18%) being </a:t>
            </a:r>
            <a:r>
              <a:rPr lang="en" sz="1000"/>
              <a:t>marked</a:t>
            </a:r>
            <a:r>
              <a:rPr lang="en" sz="1000"/>
              <a:t> </a:t>
            </a:r>
            <a:r>
              <a:rPr b="1" lang="en" sz="1000">
                <a:highlight>
                  <a:srgbClr val="F4CCCC"/>
                </a:highlight>
              </a:rPr>
              <a:t>red for high risk</a:t>
            </a:r>
            <a:endParaRPr b="1" sz="1000">
              <a:highlight>
                <a:srgbClr val="F4CCCC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Bubble Sizes</a:t>
            </a:r>
            <a:r>
              <a:rPr lang="en" sz="1000"/>
              <a:t> are determined by the </a:t>
            </a:r>
            <a:r>
              <a:rPr b="1" lang="en" sz="1000"/>
              <a:t>number of patients</a:t>
            </a:r>
            <a:r>
              <a:rPr lang="en" sz="1000"/>
              <a:t> in the age group, for population sizing to determine outliers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159725" y="199475"/>
            <a:ext cx="4670400" cy="4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Visualization 2: Under the Hood</a:t>
            </a:r>
            <a:endParaRPr sz="220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689075"/>
            <a:ext cx="3677700" cy="4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Data </a:t>
            </a:r>
            <a:r>
              <a:rPr lang="en" sz="1000"/>
              <a:t>Preparation</a:t>
            </a:r>
            <a:r>
              <a:rPr lang="en" sz="1000"/>
              <a:t> &amp; Age Calculation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Combine datasets and drop non values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Calculate Ages using relativedelta library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Create age group bins for different ages of patient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Mortality Rate Calculation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Aggregate mean and count of expired patients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Drop non values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Bubble </a:t>
            </a:r>
            <a:r>
              <a:rPr lang="en" sz="1000"/>
              <a:t>Sizing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Select scaling factor that works with data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Multiple scaling factor by count to get bubble area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Main Plotting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Utilize size, color, and position to plot values of different bubbles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Separate</a:t>
            </a:r>
            <a:r>
              <a:rPr lang="en" sz="1000"/>
              <a:t> by age group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Normalize the data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Label Data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Add informative labels to plot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Add number of patients in bins</a:t>
            </a:r>
            <a:endParaRPr sz="10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200" y="199475"/>
            <a:ext cx="3567899" cy="138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249" y="1614999"/>
            <a:ext cx="3182525" cy="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018" y="2528975"/>
            <a:ext cx="4010224" cy="9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1025" y="3565129"/>
            <a:ext cx="5507725" cy="11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s standing next to a gray car with a broken hood and headlight . (Provided by Tenor)"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9375" y="80000"/>
            <a:ext cx="983100" cy="15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95700" y="1389600"/>
            <a:ext cx="3349200" cy="3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Used </a:t>
            </a:r>
            <a:r>
              <a:rPr b="1" lang="en"/>
              <a:t>MICROBIOLOGYEVENTS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Heatmap</a:t>
            </a:r>
            <a:r>
              <a:rPr lang="en"/>
              <a:t> of the </a:t>
            </a:r>
            <a:r>
              <a:rPr b="1" lang="en"/>
              <a:t>type of test</a:t>
            </a:r>
            <a:r>
              <a:rPr lang="en"/>
              <a:t> with the </a:t>
            </a:r>
            <a:r>
              <a:rPr b="1" lang="en"/>
              <a:t>top 20 most frequent organisms</a:t>
            </a:r>
            <a:r>
              <a:rPr lang="en"/>
              <a:t> found in testing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Shows </a:t>
            </a:r>
            <a:r>
              <a:rPr i="1" lang="en"/>
              <a:t>which tests are more likely to find which organisms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Some tests are very generic and find a wide variety of Microorganisms, while others are more specific and only used to test for a few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Rows</a:t>
            </a:r>
            <a:r>
              <a:rPr lang="en"/>
              <a:t> show test </a:t>
            </a:r>
            <a:r>
              <a:rPr b="1" lang="en"/>
              <a:t>specificity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Columns</a:t>
            </a:r>
            <a:r>
              <a:rPr lang="en"/>
              <a:t> show organism </a:t>
            </a:r>
            <a:r>
              <a:rPr b="1" lang="en"/>
              <a:t>location preference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Darker squares</a:t>
            </a:r>
            <a:r>
              <a:rPr lang="en"/>
              <a:t> show higher </a:t>
            </a:r>
            <a:r>
              <a:rPr lang="en"/>
              <a:t>likelihood</a:t>
            </a:r>
            <a:r>
              <a:rPr lang="en"/>
              <a:t> of finding a particular organism with a given test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100" y="765075"/>
            <a:ext cx="5719501" cy="40346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555600"/>
            <a:ext cx="3416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Visualization 3: Heatmap of Tests of </a:t>
            </a:r>
            <a:r>
              <a:rPr lang="en" sz="2200"/>
              <a:t>Specimens</a:t>
            </a:r>
            <a:r>
              <a:rPr lang="en" sz="2200"/>
              <a:t> and top 20 Organisms found for MIMIC III full dataset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3: Bonus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81150"/>
            <a:ext cx="3714000" cy="24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Shows time series data of the frequency of tests being performed and the frequency of organism’s being detected over time, while selecting for common organisms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Shows how some types of organisms (flu) are seasonal, while others are impacted by non-time series data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725" y="152400"/>
            <a:ext cx="486834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25" y="2755325"/>
            <a:ext cx="3208748" cy="229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3: Under the Hood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28050"/>
            <a:ext cx="2808000" cy="3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 of a </a:t>
            </a:r>
            <a:r>
              <a:rPr lang="en"/>
              <a:t>function to make swapping between demo data and real MIMIC III Data easier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Identifying and filtering top n organisms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Creating a heatmap with Seaborn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Color Correction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Values of 0 should be white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Values greater than 0 should progressively get darker blue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Mask off 0 values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Plotting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150" y="287075"/>
            <a:ext cx="6598199" cy="9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075" y="1363200"/>
            <a:ext cx="5444752" cy="4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23535"/>
            <a:ext cx="4460350" cy="116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925" y="3861150"/>
            <a:ext cx="6100427" cy="1038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 with its hood popped up" id="116" name="Google Shape;1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1925" y="1929400"/>
            <a:ext cx="1419651" cy="14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750" y="2623400"/>
            <a:ext cx="3182775" cy="23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98425"/>
            <a:ext cx="2808000" cy="10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4: ICD-9 Diagnosis </a:t>
            </a:r>
            <a:r>
              <a:rPr lang="en"/>
              <a:t>Hierarchy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Plot of </a:t>
            </a:r>
            <a:r>
              <a:rPr b="1" lang="en"/>
              <a:t>hierarchy</a:t>
            </a:r>
            <a:r>
              <a:rPr b="1" lang="en"/>
              <a:t> of ICD-9 Codes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Dynamic </a:t>
            </a:r>
            <a:r>
              <a:rPr lang="en"/>
              <a:t>selection</a:t>
            </a:r>
            <a:r>
              <a:rPr lang="en"/>
              <a:t> of sub-plots using </a:t>
            </a:r>
            <a:r>
              <a:rPr b="1" lang="en"/>
              <a:t>plotly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Gives the </a:t>
            </a:r>
            <a:r>
              <a:rPr b="1" lang="en"/>
              <a:t>high level code categories</a:t>
            </a:r>
            <a:r>
              <a:rPr lang="en"/>
              <a:t>, and </a:t>
            </a:r>
            <a:r>
              <a:rPr b="1" lang="en"/>
              <a:t>sub categories</a:t>
            </a:r>
            <a:r>
              <a:rPr lang="en"/>
              <a:t> of potential codes which could be selected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Great way to find out what </a:t>
            </a:r>
            <a:r>
              <a:rPr i="1" lang="en"/>
              <a:t>% of patients diagnosed with one code are classified into a sub condition of that code</a:t>
            </a:r>
            <a:endParaRPr i="1"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100" y="0"/>
            <a:ext cx="4387200" cy="32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